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74" r:id="rId14"/>
    <p:sldId id="267" r:id="rId15"/>
    <p:sldId id="268" r:id="rId16"/>
    <p:sldId id="269" r:id="rId17"/>
    <p:sldId id="270" r:id="rId18"/>
    <p:sldId id="272"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5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4D57902-973E-43C1-A7DA-6C6E6C7210DE}" type="datetimeFigureOut">
              <a:rPr lang="uk-UA" smtClean="0"/>
              <a:pPr/>
              <a:t>29.03.2017</a:t>
            </a:fld>
            <a:endParaRPr lang="uk-UA" dirty="0"/>
          </a:p>
        </p:txBody>
      </p:sp>
      <p:sp>
        <p:nvSpPr>
          <p:cNvPr id="19" name="Нижний колонтитул 18"/>
          <p:cNvSpPr>
            <a:spLocks noGrp="1"/>
          </p:cNvSpPr>
          <p:nvPr>
            <p:ph type="ftr" sz="quarter" idx="11"/>
          </p:nvPr>
        </p:nvSpPr>
        <p:spPr/>
        <p:txBody>
          <a:bodyPr/>
          <a:lstStyle/>
          <a:p>
            <a:endParaRPr lang="uk-UA" dirty="0"/>
          </a:p>
        </p:txBody>
      </p:sp>
      <p:sp>
        <p:nvSpPr>
          <p:cNvPr id="27" name="Номер слайда 26"/>
          <p:cNvSpPr>
            <a:spLocks noGrp="1"/>
          </p:cNvSpPr>
          <p:nvPr>
            <p:ph type="sldNum" sz="quarter" idx="12"/>
          </p:nvPr>
        </p:nvSpPr>
        <p:spPr/>
        <p:txBody>
          <a:bodyPr/>
          <a:lstStyle/>
          <a:p>
            <a:fld id="{119A768F-E29A-40E6-8752-1017728DE606}" type="slidenum">
              <a:rPr lang="uk-UA" smtClean="0"/>
              <a:pPr/>
              <a:t>‹#›</a:t>
            </a:fld>
            <a:endParaRPr lang="uk-U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D57902-973E-43C1-A7DA-6C6E6C7210DE}" type="datetimeFigureOut">
              <a:rPr lang="uk-UA" smtClean="0"/>
              <a:pPr/>
              <a:t>29.03.2017</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119A768F-E29A-40E6-8752-1017728DE606}" type="slidenum">
              <a:rPr lang="uk-UA" smtClean="0"/>
              <a:pPr/>
              <a:t>‹#›</a:t>
            </a:fld>
            <a:endParaRPr lang="uk-U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D57902-973E-43C1-A7DA-6C6E6C7210DE}" type="datetimeFigureOut">
              <a:rPr lang="uk-UA" smtClean="0"/>
              <a:pPr/>
              <a:t>29.03.2017</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119A768F-E29A-40E6-8752-1017728DE606}" type="slidenum">
              <a:rPr lang="uk-UA" smtClean="0"/>
              <a:pPr/>
              <a:t>‹#›</a:t>
            </a:fld>
            <a:endParaRPr lang="uk-U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4D57902-973E-43C1-A7DA-6C6E6C7210DE}" type="datetimeFigureOut">
              <a:rPr lang="uk-UA" smtClean="0"/>
              <a:pPr/>
              <a:t>29.03.2017</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119A768F-E29A-40E6-8752-1017728DE606}" type="slidenum">
              <a:rPr lang="uk-UA" smtClean="0"/>
              <a:pPr/>
              <a:t>‹#›</a:t>
            </a:fld>
            <a:endParaRPr lang="uk-U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4D57902-973E-43C1-A7DA-6C6E6C7210DE}" type="datetimeFigureOut">
              <a:rPr lang="uk-UA" smtClean="0"/>
              <a:pPr/>
              <a:t>29.03.2017</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119A768F-E29A-40E6-8752-1017728DE606}" type="slidenum">
              <a:rPr lang="uk-UA" smtClean="0"/>
              <a:pPr/>
              <a:t>‹#›</a:t>
            </a:fld>
            <a:endParaRPr lang="uk-U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4D57902-973E-43C1-A7DA-6C6E6C7210DE}" type="datetimeFigureOut">
              <a:rPr lang="uk-UA" smtClean="0"/>
              <a:pPr/>
              <a:t>29.03.2017</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119A768F-E29A-40E6-8752-1017728DE606}" type="slidenum">
              <a:rPr lang="uk-UA" smtClean="0"/>
              <a:pPr/>
              <a:t>‹#›</a:t>
            </a:fld>
            <a:endParaRPr lang="uk-U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4D57902-973E-43C1-A7DA-6C6E6C7210DE}" type="datetimeFigureOut">
              <a:rPr lang="uk-UA" smtClean="0"/>
              <a:pPr/>
              <a:t>29.03.2017</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9" name="Номер слайда 8"/>
          <p:cNvSpPr>
            <a:spLocks noGrp="1"/>
          </p:cNvSpPr>
          <p:nvPr>
            <p:ph type="sldNum" sz="quarter" idx="12"/>
          </p:nvPr>
        </p:nvSpPr>
        <p:spPr/>
        <p:txBody>
          <a:bodyPr/>
          <a:lstStyle/>
          <a:p>
            <a:fld id="{119A768F-E29A-40E6-8752-1017728DE606}" type="slidenum">
              <a:rPr lang="uk-UA" smtClean="0"/>
              <a:pPr/>
              <a:t>‹#›</a:t>
            </a:fld>
            <a:endParaRPr lang="uk-U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4D57902-973E-43C1-A7DA-6C6E6C7210DE}" type="datetimeFigureOut">
              <a:rPr lang="uk-UA" smtClean="0"/>
              <a:pPr/>
              <a:t>29.03.2017</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119A768F-E29A-40E6-8752-1017728DE606}" type="slidenum">
              <a:rPr lang="uk-UA" smtClean="0"/>
              <a:pPr/>
              <a:t>‹#›</a:t>
            </a:fld>
            <a:endParaRPr lang="uk-U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D57902-973E-43C1-A7DA-6C6E6C7210DE}" type="datetimeFigureOut">
              <a:rPr lang="uk-UA" smtClean="0"/>
              <a:pPr/>
              <a:t>29.03.2017</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119A768F-E29A-40E6-8752-1017728DE606}" type="slidenum">
              <a:rPr lang="uk-UA" smtClean="0"/>
              <a:pPr/>
              <a:t>‹#›</a:t>
            </a:fld>
            <a:endParaRPr lang="uk-U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4D57902-973E-43C1-A7DA-6C6E6C7210DE}" type="datetimeFigureOut">
              <a:rPr lang="uk-UA" smtClean="0"/>
              <a:pPr/>
              <a:t>29.03.2017</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119A768F-E29A-40E6-8752-1017728DE606}" type="slidenum">
              <a:rPr lang="uk-UA" smtClean="0"/>
              <a:pPr/>
              <a:t>‹#›</a:t>
            </a:fld>
            <a:endParaRPr lang="uk-U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4D57902-973E-43C1-A7DA-6C6E6C7210DE}" type="datetimeFigureOut">
              <a:rPr lang="uk-UA" smtClean="0"/>
              <a:pPr/>
              <a:t>29.03.2017</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a:xfrm>
            <a:off x="8077200" y="6356350"/>
            <a:ext cx="609600" cy="365125"/>
          </a:xfrm>
        </p:spPr>
        <p:txBody>
          <a:bodyPr/>
          <a:lstStyle/>
          <a:p>
            <a:fld id="{119A768F-E29A-40E6-8752-1017728DE606}" type="slidenum">
              <a:rPr lang="uk-UA" smtClean="0"/>
              <a:pPr/>
              <a:t>‹#›</a:t>
            </a:fld>
            <a:endParaRPr lang="uk-UA"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D57902-973E-43C1-A7DA-6C6E6C7210DE}" type="datetimeFigureOut">
              <a:rPr lang="uk-UA" smtClean="0"/>
              <a:pPr/>
              <a:t>29.03.2017</a:t>
            </a:fld>
            <a:endParaRPr lang="uk-UA"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9A768F-E29A-40E6-8752-1017728DE606}" type="slidenum">
              <a:rPr lang="uk-UA" smtClean="0"/>
              <a:pPr/>
              <a:t>‹#›</a:t>
            </a:fld>
            <a:endParaRPr lang="uk-UA"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3285126"/>
          </a:xfrm>
        </p:spPr>
        <p:txBody>
          <a:bodyPr>
            <a:normAutofit fontScale="90000"/>
          </a:bodyPr>
          <a:lstStyle/>
          <a:p>
            <a:pPr algn="ctr"/>
            <a:r>
              <a:rPr lang="uk-UA" b="1" dirty="0" smtClean="0"/>
              <a:t/>
            </a:r>
            <a:br>
              <a:rPr lang="uk-UA" b="1" dirty="0" smtClean="0"/>
            </a:br>
            <a:r>
              <a:rPr lang="uk-UA" b="1" dirty="0" smtClean="0"/>
              <a:t/>
            </a:r>
            <a:br>
              <a:rPr lang="uk-UA" b="1" dirty="0" smtClean="0"/>
            </a:br>
            <a:r>
              <a:rPr lang="uk-UA" b="1" dirty="0" smtClean="0"/>
              <a:t/>
            </a:r>
            <a:br>
              <a:rPr lang="uk-UA" b="1" dirty="0" smtClean="0"/>
            </a:br>
            <a:r>
              <a:rPr lang="uk-UA" dirty="0" smtClean="0"/>
              <a:t/>
            </a:r>
            <a:br>
              <a:rPr lang="uk-UA" dirty="0" smtClean="0"/>
            </a:br>
            <a:r>
              <a:rPr lang="uk-UA" b="1" dirty="0" smtClean="0">
                <a:solidFill>
                  <a:srgbClr val="FF0000"/>
                </a:solidFill>
                <a:latin typeface="Times New Roman" pitchFamily="18" charset="0"/>
                <a:cs typeface="Times New Roman" pitchFamily="18" charset="0"/>
              </a:rPr>
              <a:t>Розуміння підстав </a:t>
            </a:r>
            <a:r>
              <a:rPr lang="uk-UA" dirty="0" smtClean="0">
                <a:solidFill>
                  <a:srgbClr val="FF0000"/>
                </a:solidFill>
                <a:latin typeface="Times New Roman" pitchFamily="18" charset="0"/>
                <a:cs typeface="Times New Roman" pitchFamily="18" charset="0"/>
              </a:rPr>
              <a:t>для </a:t>
            </a:r>
            <a:r>
              <a:rPr lang="uk-UA" b="1" dirty="0" smtClean="0">
                <a:solidFill>
                  <a:srgbClr val="FF0000"/>
                </a:solidFill>
                <a:latin typeface="Times New Roman" pitchFamily="18" charset="0"/>
                <a:cs typeface="Times New Roman" pitchFamily="18" charset="0"/>
              </a:rPr>
              <a:t>дисциплінарної </a:t>
            </a:r>
            <a:r>
              <a:rPr lang="uk-UA" b="1" dirty="0" smtClean="0">
                <a:solidFill>
                  <a:srgbClr val="FF0000"/>
                </a:solidFill>
                <a:latin typeface="Times New Roman" pitchFamily="18" charset="0"/>
                <a:cs typeface="Times New Roman" pitchFamily="18" charset="0"/>
              </a:rPr>
              <a:t>відповідальності судді </a:t>
            </a:r>
            <a:endParaRPr lang="uk-UA"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500" dirty="0" smtClean="0">
                <a:latin typeface="Times New Roman" pitchFamily="18" charset="0"/>
                <a:cs typeface="Times New Roman" pitchFamily="18" charset="0"/>
              </a:rPr>
              <a:t>П. </a:t>
            </a:r>
            <a:r>
              <a:rPr lang="uk-UA" sz="4500" dirty="0" smtClean="0">
                <a:latin typeface="Times New Roman" pitchFamily="18" charset="0"/>
                <a:cs typeface="Times New Roman" pitchFamily="18" charset="0"/>
              </a:rPr>
              <a:t>2 </a:t>
            </a:r>
            <a:r>
              <a:rPr lang="uk-UA" sz="4500" dirty="0" smtClean="0">
                <a:latin typeface="Times New Roman" pitchFamily="18" charset="0"/>
                <a:cs typeface="Times New Roman" pitchFamily="18" charset="0"/>
              </a:rPr>
              <a:t>ч. 1 ст</a:t>
            </a:r>
            <a:r>
              <a:rPr lang="uk-UA" sz="4500" dirty="0" smtClean="0">
                <a:latin typeface="Times New Roman" pitchFamily="18" charset="0"/>
                <a:cs typeface="Times New Roman" pitchFamily="18" charset="0"/>
              </a:rPr>
              <a:t>. </a:t>
            </a:r>
            <a:r>
              <a:rPr lang="uk-UA" sz="4500" dirty="0" smtClean="0">
                <a:latin typeface="Times New Roman" pitchFamily="18" charset="0"/>
                <a:cs typeface="Times New Roman" pitchFamily="18" charset="0"/>
              </a:rPr>
              <a:t>106 Закону</a:t>
            </a:r>
            <a:endParaRPr lang="uk-UA" sz="45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0" algn="just">
              <a:buNone/>
            </a:pPr>
            <a:r>
              <a:rPr lang="uk-UA"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безпідставне </a:t>
            </a:r>
            <a:r>
              <a:rPr lang="uk-UA" dirty="0" smtClean="0">
                <a:latin typeface="Times New Roman" pitchFamily="18" charset="0"/>
                <a:cs typeface="Times New Roman" pitchFamily="18" charset="0"/>
              </a:rPr>
              <a:t>затягування або невжиття суддею заходів щодо розгляду заяви, скарги чи справи протягом строку, встановленого </a:t>
            </a:r>
            <a:r>
              <a:rPr lang="uk-UA" dirty="0" smtClean="0">
                <a:latin typeface="Times New Roman" pitchFamily="18" charset="0"/>
                <a:cs typeface="Times New Roman" pitchFamily="18" charset="0"/>
              </a:rPr>
              <a:t>законом;</a:t>
            </a:r>
          </a:p>
          <a:p>
            <a:pPr marL="0" algn="just">
              <a:buNone/>
            </a:pPr>
            <a:r>
              <a:rPr lang="uk-UA" dirty="0" smtClean="0">
                <a:latin typeface="Times New Roman" pitchFamily="18" charset="0"/>
                <a:cs typeface="Times New Roman" pitchFamily="18" charset="0"/>
              </a:rPr>
              <a:t>- зволікання </a:t>
            </a:r>
            <a:r>
              <a:rPr lang="uk-UA" dirty="0" smtClean="0">
                <a:latin typeface="Times New Roman" pitchFamily="18" charset="0"/>
                <a:cs typeface="Times New Roman" pitchFamily="18" charset="0"/>
              </a:rPr>
              <a:t>з виготовленням вмотивованого судового рішення, несвоєчасне надання суддею копії судового рішення для її внесення до Єдиного державного реєстру судових рішень.</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Times New Roman" pitchFamily="18" charset="0"/>
                <a:cs typeface="Times New Roman" pitchFamily="18" charset="0"/>
              </a:rPr>
              <a:t>П. 3 ч. 1 </a:t>
            </a:r>
            <a:r>
              <a:rPr lang="uk-UA" dirty="0" smtClean="0">
                <a:latin typeface="Times New Roman" pitchFamily="18" charset="0"/>
                <a:cs typeface="Times New Roman" pitchFamily="18" charset="0"/>
              </a:rPr>
              <a:t>ст. 106 </a:t>
            </a:r>
            <a:r>
              <a:rPr lang="uk-UA" dirty="0" smtClean="0">
                <a:latin typeface="Times New Roman" pitchFamily="18" charset="0"/>
                <a:cs typeface="Times New Roman" pitchFamily="18" charset="0"/>
              </a:rPr>
              <a:t>Закону</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0" algn="just">
              <a:buNone/>
            </a:pPr>
            <a:r>
              <a:rPr lang="uk-UA" dirty="0" smtClean="0">
                <a:latin typeface="Times New Roman" pitchFamily="18" charset="0"/>
                <a:cs typeface="Times New Roman" pitchFamily="18" charset="0"/>
              </a:rPr>
              <a:t>Допущення </a:t>
            </a:r>
            <a:r>
              <a:rPr lang="uk-UA" dirty="0" smtClean="0">
                <a:latin typeface="Times New Roman" pitchFamily="18" charset="0"/>
                <a:cs typeface="Times New Roman" pitchFamily="18" charset="0"/>
              </a:rPr>
              <a:t>суддею поведінки, що порочить звання судді або підриває авторитет правосуддя, зокрема в питаннях моралі, чесності, непідкупності, відповідності способу життя судді його статусу, дотримання інших норм суддівської етики та стандартів поведінки, які забезпечують суспільну довіру до суду, прояв неповаги до інших суддів, адвокатів, експертів, свідків чи інших учасників судового </a:t>
            </a:r>
            <a:r>
              <a:rPr lang="uk-UA" dirty="0" smtClean="0">
                <a:latin typeface="Times New Roman" pitchFamily="18" charset="0"/>
                <a:cs typeface="Times New Roman" pitchFamily="18" charset="0"/>
              </a:rPr>
              <a:t>процесу.</a:t>
            </a:r>
          </a:p>
          <a:p>
            <a:pPr marL="0" algn="ctr">
              <a:buNone/>
            </a:pPr>
            <a:r>
              <a:rPr lang="uk-UA" i="1" dirty="0" smtClean="0">
                <a:latin typeface="Times New Roman" pitchFamily="18" charset="0"/>
                <a:cs typeface="Times New Roman" pitchFamily="18" charset="0"/>
              </a:rPr>
              <a:t>(Кодекс </a:t>
            </a:r>
            <a:r>
              <a:rPr lang="uk-UA" i="1" dirty="0" smtClean="0">
                <a:latin typeface="Times New Roman" pitchFamily="18" charset="0"/>
                <a:cs typeface="Times New Roman" pitchFamily="18" charset="0"/>
              </a:rPr>
              <a:t>суддівської етики, затверджений ХІ черговим з’їздом суддів України 22 лютого 2013 </a:t>
            </a:r>
            <a:r>
              <a:rPr lang="uk-UA" i="1" dirty="0" smtClean="0">
                <a:latin typeface="Times New Roman" pitchFamily="18" charset="0"/>
                <a:cs typeface="Times New Roman" pitchFamily="18" charset="0"/>
              </a:rPr>
              <a:t>року)</a:t>
            </a:r>
            <a:endParaRPr lang="uk-UA"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836712"/>
            <a:ext cx="8229600" cy="1143000"/>
          </a:xfrm>
          <a:solidFill>
            <a:schemeClr val="bg1"/>
          </a:solidFill>
        </p:spPr>
        <p:txBody>
          <a:bodyPr>
            <a:normAutofit fontScale="90000"/>
          </a:bodyPr>
          <a:lstStyle/>
          <a:p>
            <a:pPr algn="ctr" fontAlgn="auto">
              <a:spcAft>
                <a:spcPts val="0"/>
              </a:spcAft>
              <a:defRPr/>
            </a:pPr>
            <a:r>
              <a:rPr lang="ru-RU" b="1" dirty="0" smtClean="0"/>
              <a:t>Етичн</a:t>
            </a:r>
            <a:r>
              <a:rPr lang="uk-UA" b="1" dirty="0" smtClean="0"/>
              <a:t>і засади регулювання конфлікту інтересів</a:t>
            </a:r>
            <a:endParaRPr lang="en-GB" dirty="0"/>
          </a:p>
        </p:txBody>
      </p:sp>
      <p:pic>
        <p:nvPicPr>
          <p:cNvPr id="18434" name="Picture 2" descr="C:\Users\poste6\Desktop\code2.jpg"/>
          <p:cNvPicPr>
            <a:picLocks noGrp="1" noChangeAspect="1" noChangeArrowheads="1"/>
          </p:cNvPicPr>
          <p:nvPr>
            <p:ph sz="quarter" idx="1"/>
          </p:nvPr>
        </p:nvPicPr>
        <p:blipFill>
          <a:blip r:embed="rId2" cstate="print"/>
          <a:srcRect/>
          <a:stretch>
            <a:fillRect/>
          </a:stretch>
        </p:blipFill>
        <p:spPr>
          <a:xfrm>
            <a:off x="323528" y="2348880"/>
            <a:ext cx="2247900" cy="3217863"/>
          </a:xfrm>
        </p:spPr>
      </p:pic>
      <p:sp>
        <p:nvSpPr>
          <p:cNvPr id="5" name="Rectangle à coins arrondis 4"/>
          <p:cNvSpPr/>
          <p:nvPr/>
        </p:nvSpPr>
        <p:spPr>
          <a:xfrm>
            <a:off x="3347864" y="2060848"/>
            <a:ext cx="5472112" cy="2232248"/>
          </a:xfrm>
          <a:prstGeom prst="round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ts val="0"/>
              </a:spcBef>
              <a:spcAft>
                <a:spcPts val="0"/>
              </a:spcAft>
              <a:defRPr/>
            </a:pPr>
            <a:r>
              <a:rPr lang="ru-RU" b="1" dirty="0">
                <a:solidFill>
                  <a:schemeClr val="tx1"/>
                </a:solidFill>
                <a:latin typeface="Cambria" pitchFamily="18" charset="0"/>
              </a:rPr>
              <a:t>Стаття 1 </a:t>
            </a:r>
          </a:p>
          <a:p>
            <a:pPr algn="just" fontAlgn="auto">
              <a:spcBef>
                <a:spcPts val="0"/>
              </a:spcBef>
              <a:spcAft>
                <a:spcPts val="0"/>
              </a:spcAft>
              <a:defRPr/>
            </a:pPr>
            <a:r>
              <a:rPr lang="ru-RU" dirty="0">
                <a:solidFill>
                  <a:schemeClr val="tx1"/>
                </a:solidFill>
                <a:latin typeface="Cambria" pitchFamily="18" charset="0"/>
              </a:rPr>
              <a:t>Суддя повинен бути прикладом неухильного додержання вимог закону і принципу верховенства права, присяги судді, а також </a:t>
            </a:r>
            <a:r>
              <a:rPr lang="ru-RU" b="1" u="sng" dirty="0">
                <a:solidFill>
                  <a:schemeClr val="tx1"/>
                </a:solidFill>
                <a:latin typeface="Cambria" pitchFamily="18" charset="0"/>
              </a:rPr>
              <a:t>дотримання високих стандартів поведінки</a:t>
            </a:r>
            <a:r>
              <a:rPr lang="ru-RU" u="sng" dirty="0">
                <a:solidFill>
                  <a:schemeClr val="tx1"/>
                </a:solidFill>
                <a:latin typeface="Cambria" pitchFamily="18" charset="0"/>
              </a:rPr>
              <a:t> </a:t>
            </a:r>
            <a:r>
              <a:rPr lang="ru-RU" dirty="0">
                <a:solidFill>
                  <a:schemeClr val="tx1"/>
                </a:solidFill>
                <a:latin typeface="Cambria" pitchFamily="18" charset="0"/>
              </a:rPr>
              <a:t>з метою зміцнення довіри громадян у чесність, незалежність, неупередженість та </a:t>
            </a:r>
            <a:r>
              <a:rPr lang="ru-RU" dirty="0" err="1">
                <a:solidFill>
                  <a:schemeClr val="tx1"/>
                </a:solidFill>
                <a:latin typeface="Cambria" pitchFamily="18" charset="0"/>
              </a:rPr>
              <a:t>справедливість</a:t>
            </a:r>
            <a:r>
              <a:rPr lang="ru-RU" dirty="0">
                <a:solidFill>
                  <a:schemeClr val="tx1"/>
                </a:solidFill>
                <a:latin typeface="Cambria" pitchFamily="18" charset="0"/>
              </a:rPr>
              <a:t> </a:t>
            </a:r>
            <a:r>
              <a:rPr lang="ru-RU" dirty="0" smtClean="0">
                <a:solidFill>
                  <a:schemeClr val="tx1"/>
                </a:solidFill>
                <a:latin typeface="Cambria" pitchFamily="18" charset="0"/>
              </a:rPr>
              <a:t>суду.</a:t>
            </a:r>
            <a:endParaRPr lang="en-GB" dirty="0">
              <a:solidFill>
                <a:schemeClr val="tx1"/>
              </a:solidFill>
              <a:latin typeface="Cambria" pitchFamily="18" charset="0"/>
            </a:endParaRPr>
          </a:p>
        </p:txBody>
      </p:sp>
      <p:cxnSp>
        <p:nvCxnSpPr>
          <p:cNvPr id="10" name="Connecteur droit avec flèche 9"/>
          <p:cNvCxnSpPr/>
          <p:nvPr/>
        </p:nvCxnSpPr>
        <p:spPr>
          <a:xfrm>
            <a:off x="2699792" y="2924944"/>
            <a:ext cx="504056" cy="0"/>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cxnSp>
        <p:nvCxnSpPr>
          <p:cNvPr id="11" name="Connecteur droit avec flèche 10"/>
          <p:cNvCxnSpPr/>
          <p:nvPr/>
        </p:nvCxnSpPr>
        <p:spPr>
          <a:xfrm>
            <a:off x="2699792" y="5013176"/>
            <a:ext cx="504056" cy="0"/>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sp>
        <p:nvSpPr>
          <p:cNvPr id="12" name="Rectangle à coins arrondis 11"/>
          <p:cNvSpPr/>
          <p:nvPr/>
        </p:nvSpPr>
        <p:spPr>
          <a:xfrm>
            <a:off x="3347864" y="4437112"/>
            <a:ext cx="5472112" cy="1728192"/>
          </a:xfrm>
          <a:prstGeom prst="round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ts val="0"/>
              </a:spcBef>
              <a:spcAft>
                <a:spcPts val="0"/>
              </a:spcAft>
              <a:defRPr/>
            </a:pPr>
            <a:r>
              <a:rPr lang="ru-RU" b="1" dirty="0">
                <a:solidFill>
                  <a:schemeClr val="tx1"/>
                </a:solidFill>
                <a:latin typeface="Cambria" pitchFamily="18" charset="0"/>
              </a:rPr>
              <a:t>Стаття 3 </a:t>
            </a:r>
          </a:p>
          <a:p>
            <a:pPr algn="just" fontAlgn="auto">
              <a:spcBef>
                <a:spcPts val="0"/>
              </a:spcBef>
              <a:spcAft>
                <a:spcPts val="0"/>
              </a:spcAft>
              <a:defRPr/>
            </a:pPr>
            <a:r>
              <a:rPr lang="ru-RU" dirty="0">
                <a:solidFill>
                  <a:schemeClr val="tx1"/>
                </a:solidFill>
                <a:latin typeface="Cambria" pitchFamily="18" charset="0"/>
              </a:rPr>
              <a:t>Суддя має докладати всіх зусиль до того, щоб </a:t>
            </a:r>
            <a:r>
              <a:rPr lang="ru-RU" b="1" u="sng" dirty="0">
                <a:solidFill>
                  <a:schemeClr val="tx1"/>
                </a:solidFill>
                <a:latin typeface="Cambria" pitchFamily="18" charset="0"/>
              </a:rPr>
              <a:t>на </a:t>
            </a:r>
            <a:r>
              <a:rPr lang="ru-RU" b="1" u="sng" dirty="0" smtClean="0">
                <a:solidFill>
                  <a:schemeClr val="tx1"/>
                </a:solidFill>
                <a:latin typeface="Cambria" pitchFamily="18" charset="0"/>
              </a:rPr>
              <a:t>думку</a:t>
            </a:r>
            <a:r>
              <a:rPr lang="ru-RU" b="1" dirty="0" smtClean="0">
                <a:solidFill>
                  <a:schemeClr val="tx1"/>
                </a:solidFill>
                <a:latin typeface="Cambria" pitchFamily="18" charset="0"/>
              </a:rPr>
              <a:t> </a:t>
            </a:r>
            <a:r>
              <a:rPr lang="ru-RU" dirty="0" err="1" smtClean="0">
                <a:solidFill>
                  <a:schemeClr val="tx1"/>
                </a:solidFill>
                <a:latin typeface="Cambria" pitchFamily="18" charset="0"/>
              </a:rPr>
              <a:t>розсудливої</a:t>
            </a:r>
            <a:r>
              <a:rPr lang="ru-RU" dirty="0">
                <a:solidFill>
                  <a:schemeClr val="tx1"/>
                </a:solidFill>
                <a:latin typeface="Cambria" pitchFamily="18" charset="0"/>
              </a:rPr>
              <a:t>, законослухняної та поінформованої людини </a:t>
            </a:r>
            <a:r>
              <a:rPr lang="ru-RU" b="1" dirty="0">
                <a:solidFill>
                  <a:schemeClr val="tx1"/>
                </a:solidFill>
                <a:latin typeface="Cambria" pitchFamily="18" charset="0"/>
              </a:rPr>
              <a:t>його поведінка була бездоганною.</a:t>
            </a:r>
            <a:endParaRPr lang="en-GB" b="1" dirty="0">
              <a:solidFill>
                <a:schemeClr val="tx1"/>
              </a:solidFill>
              <a:latin typeface="Cambria" pitchFamily="18" charset="0"/>
            </a:endParaRPr>
          </a:p>
        </p:txBody>
      </p:sp>
    </p:spTree>
    <p:extLst>
      <p:ext uri="{BB962C8B-B14F-4D97-AF65-F5344CB8AC3E}">
        <p14:creationId xmlns:p14="http://schemas.microsoft.com/office/powerpoint/2010/main" xmlns="" val="4211219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764704"/>
            <a:ext cx="8291264" cy="994122"/>
          </a:xfrm>
        </p:spPr>
        <p:txBody>
          <a:bodyPr>
            <a:noAutofit/>
          </a:bodyPr>
          <a:lstStyle/>
          <a:p>
            <a:pPr algn="ctr" fontAlgn="auto">
              <a:spcAft>
                <a:spcPts val="0"/>
              </a:spcAft>
              <a:defRPr/>
            </a:pPr>
            <a:r>
              <a:rPr lang="ru-RU" sz="4000" b="1" dirty="0" smtClean="0"/>
              <a:t>Етичн</a:t>
            </a:r>
            <a:r>
              <a:rPr lang="uk-UA" sz="4000" b="1" dirty="0" smtClean="0"/>
              <a:t>і засади регулювання конфлікту інтересів</a:t>
            </a:r>
            <a:endParaRPr lang="en-GB" sz="4000" dirty="0"/>
          </a:p>
        </p:txBody>
      </p:sp>
      <p:pic>
        <p:nvPicPr>
          <p:cNvPr id="19458" name="Picture 2" descr="C:\Users\poste6\Desktop\code2.jpg"/>
          <p:cNvPicPr>
            <a:picLocks noGrp="1" noChangeAspect="1" noChangeArrowheads="1"/>
          </p:cNvPicPr>
          <p:nvPr>
            <p:ph sz="quarter" idx="1"/>
          </p:nvPr>
        </p:nvPicPr>
        <p:blipFill>
          <a:blip r:embed="rId2" cstate="print"/>
          <a:srcRect/>
          <a:stretch>
            <a:fillRect/>
          </a:stretch>
        </p:blipFill>
        <p:spPr>
          <a:xfrm>
            <a:off x="323528" y="1916832"/>
            <a:ext cx="2103884" cy="3217863"/>
          </a:xfrm>
        </p:spPr>
      </p:pic>
      <p:sp>
        <p:nvSpPr>
          <p:cNvPr id="5" name="Rectangle à coins arrondis 4"/>
          <p:cNvSpPr/>
          <p:nvPr/>
        </p:nvSpPr>
        <p:spPr>
          <a:xfrm>
            <a:off x="2771801" y="1844824"/>
            <a:ext cx="6120680" cy="3528392"/>
          </a:xfrm>
          <a:prstGeom prst="round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just" fontAlgn="auto">
              <a:spcBef>
                <a:spcPts val="0"/>
              </a:spcBef>
              <a:spcAft>
                <a:spcPts val="0"/>
              </a:spcAft>
              <a:defRPr/>
            </a:pPr>
            <a:r>
              <a:rPr lang="ru-RU" b="1" dirty="0">
                <a:solidFill>
                  <a:schemeClr val="tx1"/>
                </a:solidFill>
                <a:latin typeface="Cambria" pitchFamily="18" charset="0"/>
              </a:rPr>
              <a:t>Стаття 15</a:t>
            </a:r>
          </a:p>
          <a:p>
            <a:pPr algn="just" fontAlgn="auto">
              <a:spcBef>
                <a:spcPts val="0"/>
              </a:spcBef>
              <a:spcAft>
                <a:spcPts val="0"/>
              </a:spcAft>
              <a:defRPr/>
            </a:pPr>
            <a:r>
              <a:rPr lang="ru-RU" b="1" dirty="0" err="1" smtClean="0">
                <a:solidFill>
                  <a:schemeClr val="tx1"/>
                </a:solidFill>
                <a:latin typeface="Cambria" pitchFamily="18" charset="0"/>
              </a:rPr>
              <a:t>Неупереджений</a:t>
            </a:r>
            <a:r>
              <a:rPr lang="ru-RU" b="1" dirty="0" smtClean="0">
                <a:solidFill>
                  <a:schemeClr val="tx1"/>
                </a:solidFill>
                <a:latin typeface="Cambria" pitchFamily="18" charset="0"/>
              </a:rPr>
              <a:t> </a:t>
            </a:r>
            <a:r>
              <a:rPr lang="ru-RU" b="1" dirty="0">
                <a:solidFill>
                  <a:schemeClr val="tx1"/>
                </a:solidFill>
                <a:latin typeface="Cambria" pitchFamily="18" charset="0"/>
              </a:rPr>
              <a:t>розгляд справ є основним обов’язком судді</a:t>
            </a:r>
            <a:r>
              <a:rPr lang="ru-RU" dirty="0">
                <a:solidFill>
                  <a:schemeClr val="tx1"/>
                </a:solidFill>
                <a:latin typeface="Cambria" pitchFamily="18" charset="0"/>
              </a:rPr>
              <a:t>. Суддя має право заявити самовідвід у випадках, передбачених процесуальним законодавством, у разі наявності упередженості щодо одного з учасників процесу, а також у випадку, якщо судді з його власних джерел стали відомі докази чи факти, які можуть вплинути на результат розгляду справи. </a:t>
            </a:r>
          </a:p>
          <a:p>
            <a:pPr algn="just" fontAlgn="auto">
              <a:spcBef>
                <a:spcPts val="0"/>
              </a:spcBef>
              <a:spcAft>
                <a:spcPts val="0"/>
              </a:spcAft>
              <a:defRPr/>
            </a:pPr>
            <a:r>
              <a:rPr lang="ru-RU" dirty="0">
                <a:solidFill>
                  <a:schemeClr val="tx1"/>
                </a:solidFill>
                <a:latin typeface="Cambria" pitchFamily="18" charset="0"/>
              </a:rPr>
              <a:t>Суддя не повинен зловживати правом на самовідвід. </a:t>
            </a:r>
          </a:p>
          <a:p>
            <a:pPr algn="just" fontAlgn="auto">
              <a:spcBef>
                <a:spcPts val="0"/>
              </a:spcBef>
              <a:spcAft>
                <a:spcPts val="0"/>
              </a:spcAft>
              <a:defRPr/>
            </a:pPr>
            <a:r>
              <a:rPr lang="ru-RU" dirty="0">
                <a:solidFill>
                  <a:schemeClr val="tx1"/>
                </a:solidFill>
                <a:latin typeface="Cambria" pitchFamily="18" charset="0"/>
              </a:rPr>
              <a:t>Суддя </a:t>
            </a:r>
            <a:r>
              <a:rPr lang="ru-RU" b="1" dirty="0">
                <a:solidFill>
                  <a:schemeClr val="tx1"/>
                </a:solidFill>
                <a:latin typeface="Cambria" pitchFamily="18" charset="0"/>
              </a:rPr>
              <a:t>заявляє самовідвід </a:t>
            </a:r>
            <a:r>
              <a:rPr lang="ru-RU" dirty="0">
                <a:solidFill>
                  <a:schemeClr val="tx1"/>
                </a:solidFill>
                <a:latin typeface="Cambria" pitchFamily="18" charset="0"/>
              </a:rPr>
              <a:t>від участі в розгляді справи </a:t>
            </a:r>
            <a:r>
              <a:rPr lang="ru-RU" b="1" dirty="0">
                <a:solidFill>
                  <a:schemeClr val="tx1"/>
                </a:solidFill>
                <a:latin typeface="Cambria" pitchFamily="18" charset="0"/>
              </a:rPr>
              <a:t>у разі неможливості ухвалення ним об’єктивного рішення у справі. </a:t>
            </a:r>
          </a:p>
        </p:txBody>
      </p:sp>
      <p:cxnSp>
        <p:nvCxnSpPr>
          <p:cNvPr id="10" name="Connecteur droit avec flèche 9"/>
          <p:cNvCxnSpPr/>
          <p:nvPr/>
        </p:nvCxnSpPr>
        <p:spPr>
          <a:xfrm>
            <a:off x="2411760" y="3284984"/>
            <a:ext cx="344388" cy="1588"/>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cxnSp>
        <p:nvCxnSpPr>
          <p:cNvPr id="11" name="Connecteur droit avec flèche 10"/>
          <p:cNvCxnSpPr/>
          <p:nvPr/>
        </p:nvCxnSpPr>
        <p:spPr>
          <a:xfrm rot="5400000">
            <a:off x="1007604" y="5337212"/>
            <a:ext cx="504056" cy="1588"/>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sp>
        <p:nvSpPr>
          <p:cNvPr id="12" name="Rectangle à coins arrondis 11"/>
          <p:cNvSpPr/>
          <p:nvPr/>
        </p:nvSpPr>
        <p:spPr>
          <a:xfrm>
            <a:off x="539552" y="5589240"/>
            <a:ext cx="8136706" cy="1079848"/>
          </a:xfrm>
          <a:prstGeom prst="round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ts val="0"/>
              </a:spcBef>
              <a:spcAft>
                <a:spcPts val="0"/>
              </a:spcAft>
              <a:defRPr/>
            </a:pPr>
            <a:r>
              <a:rPr lang="ru-RU" b="1" dirty="0">
                <a:solidFill>
                  <a:schemeClr val="tx1"/>
                </a:solidFill>
                <a:latin typeface="Cambria" pitchFamily="18" charset="0"/>
              </a:rPr>
              <a:t>Стаття 19</a:t>
            </a:r>
          </a:p>
          <a:p>
            <a:pPr algn="just" fontAlgn="auto">
              <a:spcBef>
                <a:spcPts val="0"/>
              </a:spcBef>
              <a:spcAft>
                <a:spcPts val="0"/>
              </a:spcAft>
              <a:defRPr/>
            </a:pPr>
            <a:r>
              <a:rPr lang="uk-UA" dirty="0">
                <a:solidFill>
                  <a:schemeClr val="tx1"/>
                </a:solidFill>
                <a:latin typeface="Cambria" pitchFamily="18" charset="0"/>
              </a:rPr>
              <a:t>Суддя повинен враховувати, що сімейні, соціальні взаємовідносини чи будь-які інші стосунки та втручання з боку органів державної влади </a:t>
            </a:r>
            <a:r>
              <a:rPr lang="uk-UA" b="1" dirty="0">
                <a:solidFill>
                  <a:schemeClr val="tx1"/>
                </a:solidFill>
                <a:latin typeface="Cambria" pitchFamily="18" charset="0"/>
              </a:rPr>
              <a:t>не мають впливати </a:t>
            </a:r>
            <a:r>
              <a:rPr lang="uk-UA" dirty="0">
                <a:solidFill>
                  <a:schemeClr val="tx1"/>
                </a:solidFill>
                <a:latin typeface="Cambria" pitchFamily="18" charset="0"/>
              </a:rPr>
              <a:t>на поведінку судді чи ухвалення судових рішень.</a:t>
            </a:r>
            <a:endParaRPr lang="en-GB" b="1" dirty="0">
              <a:solidFill>
                <a:schemeClr val="tx1"/>
              </a:solidFill>
              <a:latin typeface="Cambria" pitchFamily="18" charset="0"/>
            </a:endParaRPr>
          </a:p>
        </p:txBody>
      </p:sp>
    </p:spTree>
    <p:extLst>
      <p:ext uri="{BB962C8B-B14F-4D97-AF65-F5344CB8AC3E}">
        <p14:creationId xmlns:p14="http://schemas.microsoft.com/office/powerpoint/2010/main" xmlns="" val="1357302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Times New Roman" pitchFamily="18" charset="0"/>
                <a:cs typeface="Times New Roman" pitchFamily="18" charset="0"/>
              </a:rPr>
              <a:t>П. 4 </a:t>
            </a:r>
            <a:r>
              <a:rPr lang="uk-UA" dirty="0" smtClean="0">
                <a:latin typeface="Times New Roman" pitchFamily="18" charset="0"/>
                <a:cs typeface="Times New Roman" pitchFamily="18" charset="0"/>
              </a:rPr>
              <a:t>ч</a:t>
            </a:r>
            <a:r>
              <a:rPr lang="uk-UA" dirty="0" smtClean="0">
                <a:latin typeface="Times New Roman" pitchFamily="18" charset="0"/>
                <a:cs typeface="Times New Roman" pitchFamily="18" charset="0"/>
              </a:rPr>
              <a:t>. 1 </a:t>
            </a:r>
            <a:r>
              <a:rPr lang="uk-UA" dirty="0" smtClean="0">
                <a:latin typeface="Times New Roman" pitchFamily="18" charset="0"/>
                <a:cs typeface="Times New Roman" pitchFamily="18" charset="0"/>
              </a:rPr>
              <a:t>ст. 106 Закону </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marL="0" algn="just">
              <a:buNone/>
            </a:pPr>
            <a:r>
              <a:rPr lang="uk-UA" dirty="0" smtClean="0">
                <a:latin typeface="Times New Roman" pitchFamily="18" charset="0"/>
                <a:cs typeface="Times New Roman" pitchFamily="18" charset="0"/>
              </a:rPr>
              <a:t>Умисне </a:t>
            </a:r>
            <a:r>
              <a:rPr lang="uk-UA" dirty="0" smtClean="0">
                <a:latin typeface="Times New Roman" pitchFamily="18" charset="0"/>
                <a:cs typeface="Times New Roman" pitchFamily="18" charset="0"/>
              </a:rPr>
              <a:t>або у зв’язку з очевидною недбалістю допущення суддею, який брав участь в ухваленні судового рішення, порушення прав людини і основоположних свобод.</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Times New Roman" pitchFamily="18" charset="0"/>
                <a:cs typeface="Times New Roman" pitchFamily="18" charset="0"/>
              </a:rPr>
              <a:t>П. 5 </a:t>
            </a:r>
            <a:r>
              <a:rPr lang="uk-UA" dirty="0" smtClean="0">
                <a:latin typeface="Times New Roman" pitchFamily="18" charset="0"/>
                <a:cs typeface="Times New Roman" pitchFamily="18" charset="0"/>
              </a:rPr>
              <a:t>ч</a:t>
            </a:r>
            <a:r>
              <a:rPr lang="uk-UA" dirty="0" smtClean="0">
                <a:latin typeface="Times New Roman" pitchFamily="18" charset="0"/>
                <a:cs typeface="Times New Roman" pitchFamily="18" charset="0"/>
              </a:rPr>
              <a:t>. 1 </a:t>
            </a:r>
            <a:r>
              <a:rPr lang="uk-UA" dirty="0" smtClean="0">
                <a:latin typeface="Times New Roman" pitchFamily="18" charset="0"/>
                <a:cs typeface="Times New Roman" pitchFamily="18" charset="0"/>
              </a:rPr>
              <a:t>ст. 106 Закону</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marL="0" algn="just">
              <a:buNone/>
            </a:pPr>
            <a:r>
              <a:rPr lang="uk-UA" dirty="0" smtClean="0">
                <a:latin typeface="Times New Roman" pitchFamily="18" charset="0"/>
                <a:cs typeface="Times New Roman" pitchFamily="18" charset="0"/>
              </a:rPr>
              <a:t>Розголошення </a:t>
            </a:r>
            <a:r>
              <a:rPr lang="uk-UA" dirty="0" smtClean="0">
                <a:latin typeface="Times New Roman" pitchFamily="18" charset="0"/>
                <a:cs typeface="Times New Roman" pitchFamily="18" charset="0"/>
              </a:rPr>
              <a:t>суддею таємниці, що охороняється законом, у тому числі таємниці  нарадчої кімнати, або інформації, що стала відомою судді під час розгляду справи у закритому судовому засіданні.</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smtClean="0">
                <a:latin typeface="Times New Roman" pitchFamily="18" charset="0"/>
                <a:cs typeface="Times New Roman" pitchFamily="18" charset="0"/>
              </a:rPr>
              <a:t>П. 6-8 ч. 1 </a:t>
            </a:r>
            <a:r>
              <a:rPr lang="uk-UA" dirty="0" smtClean="0">
                <a:latin typeface="Times New Roman" pitchFamily="18" charset="0"/>
                <a:cs typeface="Times New Roman" pitchFamily="18" charset="0"/>
              </a:rPr>
              <a:t>ст. 106 Закону</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0" algn="just">
              <a:buNone/>
            </a:pPr>
            <a:r>
              <a:rPr lang="uk-UA"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неповідомлення </a:t>
            </a:r>
            <a:r>
              <a:rPr lang="uk-UA" dirty="0" smtClean="0">
                <a:latin typeface="Times New Roman" pitchFamily="18" charset="0"/>
                <a:cs typeface="Times New Roman" pitchFamily="18" charset="0"/>
              </a:rPr>
              <a:t>суддею ВРП та Генерального прокурора про випадок втручання в діяльність судді щодо здійснення правосуддя, у тому числі про звернення до нього учасників судового процесу чи інших </a:t>
            </a:r>
            <a:r>
              <a:rPr lang="uk-UA" dirty="0" smtClean="0">
                <a:latin typeface="Times New Roman" pitchFamily="18" charset="0"/>
                <a:cs typeface="Times New Roman" pitchFamily="18" charset="0"/>
              </a:rPr>
              <a:t>осіб;</a:t>
            </a:r>
          </a:p>
          <a:p>
            <a:pPr marL="0" algn="just">
              <a:buNone/>
            </a:pPr>
            <a:r>
              <a:rPr lang="uk-UA"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неповідомлення </a:t>
            </a:r>
            <a:r>
              <a:rPr lang="uk-UA" dirty="0" smtClean="0">
                <a:latin typeface="Times New Roman" pitchFamily="18" charset="0"/>
                <a:cs typeface="Times New Roman" pitchFamily="18" charset="0"/>
              </a:rPr>
              <a:t>або несвоєчасне повідомлення Ради суддів України про реальний чи потенціальний конфлікт інтересів </a:t>
            </a:r>
            <a:r>
              <a:rPr lang="uk-UA" dirty="0" smtClean="0">
                <a:latin typeface="Times New Roman" pitchFamily="18" charset="0"/>
                <a:cs typeface="Times New Roman" pitchFamily="18" charset="0"/>
              </a:rPr>
              <a:t>судді;</a:t>
            </a:r>
          </a:p>
          <a:p>
            <a:pPr marL="0" algn="just">
              <a:buNone/>
            </a:pPr>
            <a:r>
              <a:rPr lang="uk-UA" dirty="0" smtClean="0">
                <a:latin typeface="Times New Roman" pitchFamily="18" charset="0"/>
                <a:cs typeface="Times New Roman" pitchFamily="18" charset="0"/>
              </a:rPr>
              <a:t>- втручання у процес здійснення правосуддя іншими суддями. </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96752"/>
            <a:ext cx="8219256" cy="852704"/>
          </a:xfrm>
        </p:spPr>
        <p:txBody>
          <a:bodyPr>
            <a:noAutofit/>
          </a:bodyPr>
          <a:lstStyle/>
          <a:p>
            <a:pPr algn="ctr"/>
            <a:r>
              <a:rPr lang="uk-UA" sz="4500" dirty="0" smtClean="0">
                <a:latin typeface="Times New Roman" pitchFamily="18" charset="0"/>
                <a:cs typeface="Times New Roman" pitchFamily="18" charset="0"/>
              </a:rPr>
              <a:t>П. 9-12</a:t>
            </a:r>
            <a:r>
              <a:rPr lang="uk-UA" sz="4500" dirty="0" smtClean="0">
                <a:latin typeface="Times New Roman" pitchFamily="18" charset="0"/>
                <a:cs typeface="Times New Roman" pitchFamily="18" charset="0"/>
              </a:rPr>
              <a:t>, 14-19 </a:t>
            </a:r>
            <a:r>
              <a:rPr lang="uk-UA" sz="4500" dirty="0" smtClean="0">
                <a:latin typeface="Times New Roman" pitchFamily="18" charset="0"/>
                <a:cs typeface="Times New Roman" pitchFamily="18" charset="0"/>
              </a:rPr>
              <a:t>ч. </a:t>
            </a:r>
            <a:r>
              <a:rPr lang="uk-UA" sz="4500" dirty="0" smtClean="0">
                <a:latin typeface="Times New Roman" pitchFamily="18" charset="0"/>
                <a:cs typeface="Times New Roman" pitchFamily="18" charset="0"/>
              </a:rPr>
              <a:t>1 ст. 106 Закону</a:t>
            </a:r>
            <a:endParaRPr lang="uk-UA" sz="4500" dirty="0">
              <a:latin typeface="Times New Roman" pitchFamily="18" charset="0"/>
              <a:cs typeface="Times New Roman" pitchFamily="18" charset="0"/>
            </a:endParaRPr>
          </a:p>
        </p:txBody>
      </p:sp>
      <p:sp>
        <p:nvSpPr>
          <p:cNvPr id="3" name="Содержимое 2"/>
          <p:cNvSpPr>
            <a:spLocks noGrp="1"/>
          </p:cNvSpPr>
          <p:nvPr>
            <p:ph idx="1"/>
          </p:nvPr>
        </p:nvSpPr>
        <p:spPr>
          <a:xfrm>
            <a:off x="467544" y="2276872"/>
            <a:ext cx="8229600" cy="1421512"/>
          </a:xfrm>
        </p:spPr>
        <p:txBody>
          <a:bodyPr>
            <a:normAutofit/>
          </a:bodyPr>
          <a:lstStyle/>
          <a:p>
            <a:pPr marL="0" algn="just">
              <a:buNone/>
            </a:pPr>
            <a:r>
              <a:rPr lang="uk-UA" dirty="0" smtClean="0">
                <a:latin typeface="Times New Roman" pitchFamily="18" charset="0"/>
                <a:cs typeface="Times New Roman" pitchFamily="18" charset="0"/>
              </a:rPr>
              <a:t>Недотримання </a:t>
            </a:r>
            <a:r>
              <a:rPr lang="uk-UA" dirty="0" smtClean="0">
                <a:latin typeface="Times New Roman" pitchFamily="18" charset="0"/>
                <a:cs typeface="Times New Roman" pitchFamily="18" charset="0"/>
              </a:rPr>
              <a:t>вимог та обмежень, передбачених антикорупційним і </a:t>
            </a:r>
            <a:r>
              <a:rPr lang="uk-UA" dirty="0" err="1" smtClean="0">
                <a:latin typeface="Times New Roman" pitchFamily="18" charset="0"/>
                <a:cs typeface="Times New Roman" pitchFamily="18" charset="0"/>
              </a:rPr>
              <a:t>судоустрійним</a:t>
            </a:r>
            <a:r>
              <a:rPr lang="uk-UA"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законодавством.</a:t>
            </a:r>
            <a:endParaRPr lang="uk-UA" dirty="0" smtClean="0">
              <a:latin typeface="Times New Roman" pitchFamily="18" charset="0"/>
              <a:cs typeface="Times New Roman" pitchFamily="18" charset="0"/>
            </a:endParaRPr>
          </a:p>
          <a:p>
            <a:pPr algn="just">
              <a:buNone/>
            </a:pPr>
            <a:endParaRPr lang="uk-UA" dirty="0" smtClean="0">
              <a:latin typeface="Times New Roman" pitchFamily="18" charset="0"/>
              <a:cs typeface="Times New Roman" pitchFamily="18" charset="0"/>
            </a:endParaRPr>
          </a:p>
          <a:p>
            <a:pPr>
              <a:buNone/>
            </a:pP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smtClean="0">
                <a:latin typeface="Times New Roman" pitchFamily="18" charset="0"/>
                <a:cs typeface="Times New Roman" pitchFamily="18" charset="0"/>
              </a:rPr>
              <a:t>П.13 ч. 1 </a:t>
            </a:r>
            <a:r>
              <a:rPr lang="uk-UA" dirty="0" smtClean="0">
                <a:latin typeface="Times New Roman" pitchFamily="18" charset="0"/>
                <a:cs typeface="Times New Roman" pitchFamily="18" charset="0"/>
              </a:rPr>
              <a:t>ст. 106 Закону</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935480"/>
            <a:ext cx="8229600" cy="1853560"/>
          </a:xfrm>
        </p:spPr>
        <p:txBody>
          <a:bodyPr/>
          <a:lstStyle/>
          <a:p>
            <a:pPr marL="0" algn="just">
              <a:buNone/>
            </a:pPr>
            <a:r>
              <a:rPr lang="uk-UA" dirty="0" smtClean="0">
                <a:latin typeface="Times New Roman" pitchFamily="18" charset="0"/>
                <a:cs typeface="Times New Roman" pitchFamily="18" charset="0"/>
              </a:rPr>
              <a:t>Ненадання </a:t>
            </a:r>
            <a:r>
              <a:rPr lang="uk-UA" dirty="0" smtClean="0">
                <a:latin typeface="Times New Roman" pitchFamily="18" charset="0"/>
                <a:cs typeface="Times New Roman" pitchFamily="18" charset="0"/>
              </a:rPr>
              <a:t>інформації або надання завідомо недостовірної інформації на законну вимогу члена Вищої кваліфікаційної комісії суддів України та/або члена Вищої ради правосуддя. </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Times New Roman" pitchFamily="18" charset="0"/>
                <a:cs typeface="Times New Roman" pitchFamily="18" charset="0"/>
              </a:rPr>
              <a:t>ВИДИ ПІДСТАВ</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uk-UA" dirty="0" smtClean="0">
                <a:latin typeface="Times New Roman" pitchFamily="18" charset="0"/>
                <a:cs typeface="Times New Roman" pitchFamily="18" charset="0"/>
              </a:rPr>
              <a:t>нормативно-правові</a:t>
            </a:r>
          </a:p>
          <a:p>
            <a:r>
              <a:rPr lang="uk-UA" dirty="0" smtClean="0">
                <a:latin typeface="Times New Roman" pitchFamily="18" charset="0"/>
                <a:cs typeface="Times New Roman" pitchFamily="18" charset="0"/>
              </a:rPr>
              <a:t>фактичні </a:t>
            </a:r>
            <a:endParaRPr lang="uk-UA"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процесуально-правові</a:t>
            </a:r>
          </a:p>
          <a:p>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latin typeface="Times New Roman" pitchFamily="18" charset="0"/>
                <a:cs typeface="Times New Roman" pitchFamily="18" charset="0"/>
              </a:rPr>
              <a:t>Нормативно-правова підстава -</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marL="0" algn="just">
              <a:buNone/>
            </a:pPr>
            <a:r>
              <a:rPr lang="uk-UA" dirty="0" smtClean="0">
                <a:latin typeface="Times New Roman" pitchFamily="18" charset="0"/>
                <a:cs typeface="Times New Roman" pitchFamily="18" charset="0"/>
              </a:rPr>
              <a:t>закріплення </a:t>
            </a:r>
            <a:r>
              <a:rPr lang="uk-UA" dirty="0" smtClean="0">
                <a:latin typeface="Times New Roman" pitchFamily="18" charset="0"/>
                <a:cs typeface="Times New Roman" pitchFamily="18" charset="0"/>
              </a:rPr>
              <a:t>в законі складів правопорушень, відповідних видів і заходів юридичної відповідальності, інших умов, необхідних для практичної їх реалізації.</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Times New Roman" pitchFamily="18" charset="0"/>
                <a:cs typeface="Times New Roman" pitchFamily="18" charset="0"/>
              </a:rPr>
              <a:t>Фактична підстава - </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marL="0" algn="just">
              <a:buNone/>
            </a:pPr>
            <a:r>
              <a:rPr lang="uk-UA" dirty="0" smtClean="0">
                <a:latin typeface="Times New Roman" pitchFamily="18" charset="0"/>
                <a:cs typeface="Times New Roman" pitchFamily="18" charset="0"/>
              </a:rPr>
              <a:t>дії </a:t>
            </a:r>
            <a:r>
              <a:rPr lang="uk-UA" dirty="0" smtClean="0">
                <a:latin typeface="Times New Roman" pitchFamily="18" charset="0"/>
                <a:cs typeface="Times New Roman" pitchFamily="18" charset="0"/>
              </a:rPr>
              <a:t>(бездіяльність), заборонена правовою нормою, тобто вчинення правопорушення. </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Times New Roman" pitchFamily="18" charset="0"/>
                <a:cs typeface="Times New Roman" pitchFamily="18" charset="0"/>
              </a:rPr>
              <a:t>Процесуальна підстава - </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marL="0" algn="just">
              <a:buNone/>
            </a:pPr>
            <a:r>
              <a:rPr lang="uk-UA" dirty="0" smtClean="0">
                <a:latin typeface="Times New Roman" pitchFamily="18" charset="0"/>
                <a:cs typeface="Times New Roman" pitchFamily="18" charset="0"/>
              </a:rPr>
              <a:t>рішення </a:t>
            </a:r>
            <a:r>
              <a:rPr lang="uk-UA" dirty="0" smtClean="0">
                <a:latin typeface="Times New Roman" pitchFamily="18" charset="0"/>
                <a:cs typeface="Times New Roman" pitchFamily="18" charset="0"/>
              </a:rPr>
              <a:t>компетентних органів публічної влади </a:t>
            </a:r>
            <a:r>
              <a:rPr lang="uk-UA" dirty="0" smtClean="0">
                <a:latin typeface="Times New Roman" pitchFamily="18" charset="0"/>
                <a:cs typeface="Times New Roman" pitchFamily="18" charset="0"/>
              </a:rPr>
              <a:t>про притягнення </a:t>
            </a:r>
            <a:r>
              <a:rPr lang="uk-UA" dirty="0" smtClean="0">
                <a:latin typeface="Times New Roman" pitchFamily="18" charset="0"/>
                <a:cs typeface="Times New Roman" pitchFamily="18" charset="0"/>
              </a:rPr>
              <a:t>до відповідальності.</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764704"/>
            <a:ext cx="7498080" cy="1570186"/>
          </a:xfrm>
        </p:spPr>
        <p:txBody>
          <a:bodyPr>
            <a:noAutofit/>
          </a:bodyPr>
          <a:lstStyle/>
          <a:p>
            <a:pPr algn="ctr"/>
            <a:r>
              <a:rPr lang="uk-UA" sz="3600" dirty="0" smtClean="0">
                <a:latin typeface="Times New Roman" pitchFamily="18" charset="0"/>
                <a:cs typeface="Times New Roman" pitchFamily="18" charset="0"/>
              </a:rPr>
              <a:t>Групи нормативно-правових підстав (ст. 106 Закону України «Про судоустрій і статус суддів»)</a:t>
            </a:r>
            <a:endParaRPr lang="uk-UA" sz="3600" dirty="0">
              <a:latin typeface="Times New Roman" pitchFamily="18" charset="0"/>
              <a:cs typeface="Times New Roman" pitchFamily="18" charset="0"/>
            </a:endParaRPr>
          </a:p>
        </p:txBody>
      </p:sp>
      <p:sp>
        <p:nvSpPr>
          <p:cNvPr id="3" name="Содержимое 2"/>
          <p:cNvSpPr>
            <a:spLocks noGrp="1"/>
          </p:cNvSpPr>
          <p:nvPr>
            <p:ph idx="1"/>
          </p:nvPr>
        </p:nvSpPr>
        <p:spPr>
          <a:xfrm>
            <a:off x="1043608" y="2564904"/>
            <a:ext cx="7498080" cy="3600400"/>
          </a:xfrm>
        </p:spPr>
        <p:txBody>
          <a:bodyPr>
            <a:normAutofit fontScale="25000" lnSpcReduction="20000"/>
          </a:bodyPr>
          <a:lstStyle/>
          <a:p>
            <a:pPr algn="just">
              <a:buFont typeface="Wingdings" pitchFamily="2" charset="2"/>
              <a:buChar char="§"/>
            </a:pPr>
            <a:r>
              <a:rPr lang="uk-UA" sz="7600" dirty="0" smtClean="0">
                <a:latin typeface="Times New Roman" pitchFamily="18" charset="0"/>
                <a:cs typeface="Times New Roman" pitchFamily="18" charset="0"/>
              </a:rPr>
              <a:t>порушення норм процесуального права і посадових обов’язків при відправленні правосуддя</a:t>
            </a:r>
          </a:p>
          <a:p>
            <a:pPr algn="just">
              <a:buFont typeface="Wingdings" pitchFamily="2" charset="2"/>
              <a:buChar char="§"/>
            </a:pPr>
            <a:r>
              <a:rPr lang="uk-UA" sz="7600" dirty="0" smtClean="0">
                <a:latin typeface="Times New Roman" pitchFamily="18" charset="0"/>
                <a:cs typeface="Times New Roman" pitchFamily="18" charset="0"/>
              </a:rPr>
              <a:t>порушення правил суддівської етики</a:t>
            </a:r>
          </a:p>
          <a:p>
            <a:pPr algn="just">
              <a:buFont typeface="Wingdings" pitchFamily="2" charset="2"/>
              <a:buChar char="§"/>
            </a:pPr>
            <a:r>
              <a:rPr lang="uk-UA" sz="7600" dirty="0" smtClean="0">
                <a:latin typeface="Times New Roman" pitchFamily="18" charset="0"/>
                <a:cs typeface="Times New Roman" pitchFamily="18" charset="0"/>
              </a:rPr>
              <a:t>порушення правил щодо конфлікту інтересів або неповідомлення про випадки втручання в діяльність судді</a:t>
            </a:r>
          </a:p>
          <a:p>
            <a:pPr algn="just">
              <a:buFont typeface="Wingdings" pitchFamily="2" charset="2"/>
              <a:buChar char="§"/>
            </a:pPr>
            <a:r>
              <a:rPr lang="uk-UA" sz="7600" dirty="0" smtClean="0">
                <a:latin typeface="Times New Roman" pitchFamily="18" charset="0"/>
                <a:cs typeface="Times New Roman" pitchFamily="18" charset="0"/>
              </a:rPr>
              <a:t>розголошення суддею таємниці або певної  інформації</a:t>
            </a:r>
          </a:p>
          <a:p>
            <a:pPr algn="just">
              <a:buFont typeface="Wingdings" pitchFamily="2" charset="2"/>
              <a:buChar char="§"/>
            </a:pPr>
            <a:r>
              <a:rPr lang="uk-UA" sz="7600" dirty="0" smtClean="0">
                <a:latin typeface="Times New Roman" pitchFamily="18" charset="0"/>
                <a:cs typeface="Times New Roman" pitchFamily="18" charset="0"/>
              </a:rPr>
              <a:t>порушення прав людини і основоположних свобод;</a:t>
            </a:r>
          </a:p>
          <a:p>
            <a:pPr algn="just">
              <a:buFont typeface="Wingdings" pitchFamily="2" charset="2"/>
              <a:buChar char="§"/>
            </a:pPr>
            <a:r>
              <a:rPr lang="uk-UA" sz="7600" dirty="0" smtClean="0">
                <a:latin typeface="Times New Roman" pitchFamily="18" charset="0"/>
                <a:cs typeface="Times New Roman" pitchFamily="18" charset="0"/>
              </a:rPr>
              <a:t>недотримання вимог та обмежень, передбачених антикорупційним і судоустрійним законодавством; </a:t>
            </a:r>
          </a:p>
          <a:p>
            <a:pPr algn="just">
              <a:buFont typeface="Wingdings" pitchFamily="2" charset="2"/>
              <a:buChar char="§"/>
            </a:pPr>
            <a:r>
              <a:rPr lang="uk-UA" sz="7600" dirty="0" smtClean="0">
                <a:latin typeface="Times New Roman" pitchFamily="18" charset="0"/>
                <a:cs typeface="Times New Roman" pitchFamily="18" charset="0"/>
              </a:rPr>
              <a:t>невиконання вимог члена Вищої кваліфікаційної комісії суддів України та/або члена Вищої ради правосуддя  щодо надання певної інформації; </a:t>
            </a:r>
          </a:p>
          <a:p>
            <a:pPr algn="just">
              <a:buFont typeface="Wingdings" pitchFamily="2" charset="2"/>
              <a:buChar char="§"/>
            </a:pPr>
            <a:r>
              <a:rPr lang="uk-UA" sz="7600" dirty="0" smtClean="0">
                <a:latin typeface="Times New Roman" pitchFamily="18" charset="0"/>
                <a:cs typeface="Times New Roman" pitchFamily="18" charset="0"/>
              </a:rPr>
              <a:t>щодо неналежного ставлення до службових </a:t>
            </a:r>
            <a:r>
              <a:rPr lang="uk-UA" sz="7600" dirty="0" smtClean="0">
                <a:latin typeface="Times New Roman" pitchFamily="18" charset="0"/>
                <a:cs typeface="Times New Roman" pitchFamily="18" charset="0"/>
              </a:rPr>
              <a:t>обов’язків</a:t>
            </a:r>
            <a:endParaRPr lang="uk-UA" sz="76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latin typeface="Times New Roman" pitchFamily="18" charset="0"/>
                <a:cs typeface="Times New Roman" pitchFamily="18" charset="0"/>
              </a:rPr>
              <a:t>П.п. «а» п. 1 ч. 1 ст. </a:t>
            </a:r>
            <a:r>
              <a:rPr lang="uk-UA" dirty="0" smtClean="0">
                <a:latin typeface="Times New Roman" pitchFamily="18" charset="0"/>
                <a:cs typeface="Times New Roman" pitchFamily="18" charset="0"/>
              </a:rPr>
              <a:t>106 </a:t>
            </a:r>
            <a:r>
              <a:rPr lang="uk-UA" dirty="0" smtClean="0">
                <a:latin typeface="Times New Roman" pitchFamily="18" charset="0"/>
                <a:cs typeface="Times New Roman" pitchFamily="18" charset="0"/>
              </a:rPr>
              <a:t>Закону</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0" algn="just">
              <a:buNone/>
            </a:pPr>
            <a:r>
              <a:rPr lang="uk-UA" dirty="0" smtClean="0">
                <a:latin typeface="Times New Roman" pitchFamily="18" charset="0"/>
                <a:cs typeface="Times New Roman" pitchFamily="18" charset="0"/>
              </a:rPr>
              <a:t>Умисна або внаслідок недбалості незаконна відмова в доступі до правосуддя або інше  істотне порушення норм процесуального права під час здійснення правосуддя.</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08720"/>
            <a:ext cx="8229600" cy="1143000"/>
          </a:xfrm>
        </p:spPr>
        <p:txBody>
          <a:bodyPr>
            <a:normAutofit fontScale="90000"/>
          </a:bodyPr>
          <a:lstStyle/>
          <a:p>
            <a:pPr algn="ctr"/>
            <a:r>
              <a:rPr lang="uk-UA" dirty="0" smtClean="0">
                <a:latin typeface="Times New Roman" pitchFamily="18" charset="0"/>
                <a:cs typeface="Times New Roman" pitchFamily="18" charset="0"/>
              </a:rPr>
              <a:t>П.п. </a:t>
            </a:r>
            <a:r>
              <a:rPr lang="uk-UA" dirty="0" smtClean="0">
                <a:latin typeface="Times New Roman" pitchFamily="18" charset="0"/>
                <a:cs typeface="Times New Roman" pitchFamily="18" charset="0"/>
              </a:rPr>
              <a:t>«б</a:t>
            </a:r>
            <a:r>
              <a:rPr lang="uk-UA"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п. 1 </a:t>
            </a:r>
            <a:r>
              <a:rPr lang="uk-UA" dirty="0" smtClean="0">
                <a:latin typeface="Times New Roman" pitchFamily="18" charset="0"/>
                <a:cs typeface="Times New Roman" pitchFamily="18" charset="0"/>
              </a:rPr>
              <a:t>ч. 1 </a:t>
            </a:r>
            <a:r>
              <a:rPr lang="uk-UA" dirty="0" smtClean="0">
                <a:latin typeface="Times New Roman" pitchFamily="18" charset="0"/>
                <a:cs typeface="Times New Roman" pitchFamily="18" charset="0"/>
              </a:rPr>
              <a:t>ст</a:t>
            </a:r>
            <a:r>
              <a:rPr lang="uk-UA"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106 </a:t>
            </a:r>
            <a:r>
              <a:rPr lang="uk-UA" dirty="0" smtClean="0">
                <a:latin typeface="Times New Roman" pitchFamily="18" charset="0"/>
                <a:cs typeface="Times New Roman" pitchFamily="18" charset="0"/>
              </a:rPr>
              <a:t>Закону</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a:xfrm>
            <a:off x="467544" y="2132856"/>
            <a:ext cx="8229600" cy="3365728"/>
          </a:xfrm>
        </p:spPr>
        <p:txBody>
          <a:bodyPr/>
          <a:lstStyle/>
          <a:p>
            <a:pPr marL="0" algn="just">
              <a:buNone/>
            </a:pPr>
            <a:r>
              <a:rPr lang="uk-UA" dirty="0" smtClean="0">
                <a:latin typeface="Times New Roman" pitchFamily="18" charset="0"/>
                <a:cs typeface="Times New Roman" pitchFamily="18" charset="0"/>
              </a:rPr>
              <a:t>Умисне </a:t>
            </a:r>
            <a:r>
              <a:rPr lang="uk-UA" dirty="0" smtClean="0">
                <a:latin typeface="Times New Roman" pitchFamily="18" charset="0"/>
                <a:cs typeface="Times New Roman" pitchFamily="18" charset="0"/>
              </a:rPr>
              <a:t>або </a:t>
            </a:r>
            <a:r>
              <a:rPr lang="uk-UA" dirty="0" smtClean="0">
                <a:latin typeface="Times New Roman" pitchFamily="18" charset="0"/>
                <a:cs typeface="Times New Roman" pitchFamily="18" charset="0"/>
              </a:rPr>
              <a:t>внаслідок недбалості </a:t>
            </a:r>
            <a:r>
              <a:rPr lang="uk-UA" dirty="0" smtClean="0">
                <a:latin typeface="Times New Roman" pitchFamily="18" charset="0"/>
                <a:cs typeface="Times New Roman" pitchFamily="18" charset="0"/>
              </a:rPr>
              <a:t>незаконне незазначення в судовому рішенні мотивів прийняття або відхилення аргументів сторін щодо суті спору.</a:t>
            </a:r>
          </a:p>
          <a:p>
            <a:pPr algn="ctr">
              <a:buNone/>
            </a:pPr>
            <a:r>
              <a:rPr lang="uk-UA" i="1" dirty="0" smtClean="0">
                <a:latin typeface="Times New Roman" pitchFamily="18" charset="0"/>
                <a:cs typeface="Times New Roman" pitchFamily="18" charset="0"/>
              </a:rPr>
              <a:t>(Рішення ЄСПЛ від 18 липня 2006 р. </a:t>
            </a:r>
            <a:endParaRPr lang="uk-UA" i="1" dirty="0" smtClean="0">
              <a:latin typeface="Times New Roman" pitchFamily="18" charset="0"/>
              <a:cs typeface="Times New Roman" pitchFamily="18" charset="0"/>
            </a:endParaRPr>
          </a:p>
          <a:p>
            <a:pPr algn="ctr">
              <a:buNone/>
            </a:pPr>
            <a:r>
              <a:rPr lang="uk-UA" i="1" dirty="0" smtClean="0">
                <a:latin typeface="Times New Roman" pitchFamily="18" charset="0"/>
                <a:cs typeface="Times New Roman" pitchFamily="18" charset="0"/>
              </a:rPr>
              <a:t>у </a:t>
            </a:r>
            <a:r>
              <a:rPr lang="uk-UA" i="1" dirty="0" smtClean="0">
                <a:latin typeface="Times New Roman" pitchFamily="18" charset="0"/>
                <a:cs typeface="Times New Roman" pitchFamily="18" charset="0"/>
              </a:rPr>
              <a:t>справі «Проніна проти України»)</a:t>
            </a:r>
          </a:p>
          <a:p>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80728"/>
            <a:ext cx="8229600" cy="1143000"/>
          </a:xfrm>
        </p:spPr>
        <p:txBody>
          <a:bodyPr>
            <a:normAutofit fontScale="90000"/>
          </a:bodyPr>
          <a:lstStyle/>
          <a:p>
            <a:pPr algn="ctr"/>
            <a:r>
              <a:rPr lang="uk-UA" dirty="0" smtClean="0">
                <a:latin typeface="Times New Roman" pitchFamily="18" charset="0"/>
                <a:cs typeface="Times New Roman" pitchFamily="18" charset="0"/>
              </a:rPr>
              <a:t>П.п. «в», «г», </a:t>
            </a:r>
            <a:r>
              <a:rPr lang="uk-UA" dirty="0" smtClean="0">
                <a:latin typeface="Times New Roman" pitchFamily="18" charset="0"/>
                <a:cs typeface="Times New Roman" pitchFamily="18" charset="0"/>
              </a:rPr>
              <a:t>«ґ</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«д</a:t>
            </a:r>
            <a:r>
              <a:rPr lang="uk-UA" dirty="0" smtClean="0">
                <a:latin typeface="Times New Roman" pitchFamily="18" charset="0"/>
                <a:cs typeface="Times New Roman" pitchFamily="18" charset="0"/>
              </a:rPr>
              <a:t>» п. 1 </a:t>
            </a:r>
            <a:br>
              <a:rPr lang="uk-UA" dirty="0" smtClean="0">
                <a:latin typeface="Times New Roman" pitchFamily="18" charset="0"/>
                <a:cs typeface="Times New Roman" pitchFamily="18" charset="0"/>
              </a:rPr>
            </a:br>
            <a:r>
              <a:rPr lang="uk-UA" dirty="0" smtClean="0">
                <a:latin typeface="Times New Roman" pitchFamily="18" charset="0"/>
                <a:cs typeface="Times New Roman" pitchFamily="18" charset="0"/>
              </a:rPr>
              <a:t>ч</a:t>
            </a:r>
            <a:r>
              <a:rPr lang="uk-UA" dirty="0" smtClean="0">
                <a:latin typeface="Times New Roman" pitchFamily="18" charset="0"/>
                <a:cs typeface="Times New Roman" pitchFamily="18" charset="0"/>
              </a:rPr>
              <a:t>. 1 </a:t>
            </a:r>
            <a:r>
              <a:rPr lang="uk-UA" dirty="0" smtClean="0">
                <a:latin typeface="Times New Roman" pitchFamily="18" charset="0"/>
                <a:cs typeface="Times New Roman" pitchFamily="18" charset="0"/>
              </a:rPr>
              <a:t>ст. 106 </a:t>
            </a:r>
            <a:r>
              <a:rPr lang="uk-UA" dirty="0" smtClean="0">
                <a:latin typeface="Times New Roman" pitchFamily="18" charset="0"/>
                <a:cs typeface="Times New Roman" pitchFamily="18" charset="0"/>
              </a:rPr>
              <a:t>Закону</a:t>
            </a:r>
            <a:endParaRPr lang="uk-UA" dirty="0">
              <a:latin typeface="Times New Roman" pitchFamily="18" charset="0"/>
              <a:cs typeface="Times New Roman" pitchFamily="18" charset="0"/>
            </a:endParaRPr>
          </a:p>
        </p:txBody>
      </p:sp>
      <p:sp>
        <p:nvSpPr>
          <p:cNvPr id="3" name="Содержимое 2"/>
          <p:cNvSpPr>
            <a:spLocks noGrp="1"/>
          </p:cNvSpPr>
          <p:nvPr>
            <p:ph idx="1"/>
          </p:nvPr>
        </p:nvSpPr>
        <p:spPr>
          <a:xfrm>
            <a:off x="467544" y="2204864"/>
            <a:ext cx="8229600" cy="4104456"/>
          </a:xfrm>
        </p:spPr>
        <p:txBody>
          <a:bodyPr>
            <a:normAutofit/>
          </a:bodyPr>
          <a:lstStyle/>
          <a:p>
            <a:pPr marL="0" algn="ctr">
              <a:buNone/>
            </a:pPr>
            <a:r>
              <a:rPr lang="uk-UA" sz="2400" dirty="0" smtClean="0">
                <a:latin typeface="Times New Roman" pitchFamily="18" charset="0"/>
                <a:cs typeface="Times New Roman" pitchFamily="18" charset="0"/>
              </a:rPr>
              <a:t>Порушеннями вимог щодо </a:t>
            </a:r>
            <a:r>
              <a:rPr lang="uk-UA" sz="2400" b="1" dirty="0" smtClean="0">
                <a:latin typeface="Times New Roman" pitchFamily="18" charset="0"/>
                <a:cs typeface="Times New Roman" pitchFamily="18" charset="0"/>
              </a:rPr>
              <a:t>неупередженості </a:t>
            </a:r>
            <a:r>
              <a:rPr lang="uk-UA" sz="2400" dirty="0" smtClean="0">
                <a:latin typeface="Times New Roman" pitchFamily="18" charset="0"/>
                <a:cs typeface="Times New Roman" pitchFamily="18" charset="0"/>
              </a:rPr>
              <a:t>судді є:</a:t>
            </a:r>
          </a:p>
          <a:p>
            <a:pPr marL="0" algn="just">
              <a:buNone/>
            </a:pPr>
            <a:r>
              <a:rPr lang="uk-UA" sz="2400" dirty="0" smtClean="0">
                <a:latin typeface="Times New Roman" pitchFamily="18" charset="0"/>
                <a:cs typeface="Times New Roman" pitchFamily="18" charset="0"/>
              </a:rPr>
              <a:t>- порушення </a:t>
            </a:r>
            <a:r>
              <a:rPr lang="uk-UA" sz="2400" dirty="0" smtClean="0">
                <a:latin typeface="Times New Roman" pitchFamily="18" charset="0"/>
                <a:cs typeface="Times New Roman" pitchFamily="18" charset="0"/>
              </a:rPr>
              <a:t>засад гласності і відкритості судового </a:t>
            </a:r>
            <a:r>
              <a:rPr lang="uk-UA" sz="2400" dirty="0" smtClean="0">
                <a:latin typeface="Times New Roman" pitchFamily="18" charset="0"/>
                <a:cs typeface="Times New Roman" pitchFamily="18" charset="0"/>
              </a:rPr>
              <a:t>процесу;</a:t>
            </a:r>
          </a:p>
          <a:p>
            <a:pPr marL="0" algn="just">
              <a:buNone/>
            </a:pPr>
            <a:r>
              <a:rPr lang="uk-UA" sz="2400" dirty="0" smtClean="0">
                <a:latin typeface="Times New Roman" pitchFamily="18" charset="0"/>
                <a:cs typeface="Times New Roman" pitchFamily="18" charset="0"/>
              </a:rPr>
              <a:t>- порушення </a:t>
            </a:r>
            <a:r>
              <a:rPr lang="uk-UA" sz="2400" dirty="0" smtClean="0">
                <a:latin typeface="Times New Roman" pitchFamily="18" charset="0"/>
                <a:cs typeface="Times New Roman" pitchFamily="18" charset="0"/>
              </a:rPr>
              <a:t>засад рівності всіх учасників судового процесу перед законом і судом, змагальності сторін та свободи в наданні ними суду своїх доказів і доведеності перед судом їх </a:t>
            </a:r>
            <a:r>
              <a:rPr lang="uk-UA" sz="2400" dirty="0" smtClean="0">
                <a:latin typeface="Times New Roman" pitchFamily="18" charset="0"/>
                <a:cs typeface="Times New Roman" pitchFamily="18" charset="0"/>
              </a:rPr>
              <a:t>переконливості;</a:t>
            </a:r>
            <a:endParaRPr lang="uk-UA" sz="2400" dirty="0" smtClean="0">
              <a:latin typeface="Times New Roman" pitchFamily="18" charset="0"/>
              <a:cs typeface="Times New Roman" pitchFamily="18" charset="0"/>
            </a:endParaRPr>
          </a:p>
          <a:p>
            <a:pPr marL="0" algn="just">
              <a:buNone/>
            </a:pPr>
            <a:r>
              <a:rPr lang="uk-UA" sz="2400" dirty="0" smtClean="0">
                <a:latin typeface="Times New Roman" pitchFamily="18" charset="0"/>
                <a:cs typeface="Times New Roman" pitchFamily="18" charset="0"/>
              </a:rPr>
              <a:t>- незабезпечення </a:t>
            </a:r>
            <a:r>
              <a:rPr lang="uk-UA" sz="2400" dirty="0" smtClean="0">
                <a:latin typeface="Times New Roman" pitchFamily="18" charset="0"/>
                <a:cs typeface="Times New Roman" pitchFamily="18" charset="0"/>
              </a:rPr>
              <a:t>обвинуваченому права на захист, перешкоджання реалізації прав інших учасників судового </a:t>
            </a:r>
            <a:r>
              <a:rPr lang="uk-UA" sz="2400" dirty="0" smtClean="0">
                <a:latin typeface="Times New Roman" pitchFamily="18" charset="0"/>
                <a:cs typeface="Times New Roman" pitchFamily="18" charset="0"/>
              </a:rPr>
              <a:t>процесу;</a:t>
            </a:r>
          </a:p>
          <a:p>
            <a:pPr marL="0" algn="just">
              <a:buNone/>
            </a:pPr>
            <a:r>
              <a:rPr lang="uk-UA" sz="2400" dirty="0" smtClean="0">
                <a:latin typeface="Times New Roman" pitchFamily="18" charset="0"/>
                <a:cs typeface="Times New Roman" pitchFamily="18" charset="0"/>
              </a:rPr>
              <a:t>- порушення </a:t>
            </a:r>
            <a:r>
              <a:rPr lang="uk-UA" sz="2400" dirty="0" smtClean="0">
                <a:latin typeface="Times New Roman" pitchFamily="18" charset="0"/>
                <a:cs typeface="Times New Roman" pitchFamily="18" charset="0"/>
              </a:rPr>
              <a:t>правил щодо відводу (самовідводу</a:t>
            </a:r>
            <a:r>
              <a:rPr lang="uk-UA" sz="2400" dirty="0" smtClean="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212</TotalTime>
  <Words>851</Words>
  <Application>Microsoft Office PowerPoint</Application>
  <PresentationFormat>Экран (4:3)</PresentationFormat>
  <Paragraphs>62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    Розуміння підстав для дисциплінарної відповідальності судді </vt:lpstr>
      <vt:lpstr>ВИДИ ПІДСТАВ</vt:lpstr>
      <vt:lpstr>Нормативно-правова підстава -</vt:lpstr>
      <vt:lpstr>Фактична підстава - </vt:lpstr>
      <vt:lpstr>Процесуальна підстава - </vt:lpstr>
      <vt:lpstr>Групи нормативно-правових підстав (ст. 106 Закону України «Про судоустрій і статус суддів»)</vt:lpstr>
      <vt:lpstr>П.п. «а» п. 1 ч. 1 ст. 106 Закону</vt:lpstr>
      <vt:lpstr>П.п. «б» п. 1 ч. 1 ст. 106 Закону</vt:lpstr>
      <vt:lpstr>П.п. «в», «г», «ґ», «д» п. 1  ч. 1 ст. 106 Закону</vt:lpstr>
      <vt:lpstr>П. 2 ч. 1 ст. 106 Закону</vt:lpstr>
      <vt:lpstr>П. 3 ч. 1 ст. 106 Закону</vt:lpstr>
      <vt:lpstr>Етичні засади регулювання конфлікту інтересів</vt:lpstr>
      <vt:lpstr>Етичні засади регулювання конфлікту інтересів</vt:lpstr>
      <vt:lpstr>П. 4 ч. 1 ст. 106 Закону </vt:lpstr>
      <vt:lpstr>П. 5 ч. 1 ст. 106 Закону</vt:lpstr>
      <vt:lpstr>П. 6-8 ч. 1 ст. 106 Закону</vt:lpstr>
      <vt:lpstr>П. 9-12, 14-19 ч. 1 ст. 106 Закону</vt:lpstr>
      <vt:lpstr>П.13 ч. 1 ст. 106 Закону</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Розуміння підстав дисциплінарної відповідальності судді</dc:title>
  <dc:creator>samofalmm</dc:creator>
  <cp:lastModifiedBy>1</cp:lastModifiedBy>
  <cp:revision>29</cp:revision>
  <dcterms:created xsi:type="dcterms:W3CDTF">2015-11-26T07:34:30Z</dcterms:created>
  <dcterms:modified xsi:type="dcterms:W3CDTF">2017-03-29T13:23:40Z</dcterms:modified>
</cp:coreProperties>
</file>